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7" r:id="rId1"/>
  </p:sldMasterIdLst>
  <p:notesMasterIdLst>
    <p:notesMasterId r:id="rId12"/>
  </p:notesMasterIdLst>
  <p:handoutMasterIdLst>
    <p:handoutMasterId r:id="rId13"/>
  </p:handoutMasterIdLst>
  <p:sldIdLst>
    <p:sldId id="697" r:id="rId2"/>
    <p:sldId id="732" r:id="rId3"/>
    <p:sldId id="887" r:id="rId4"/>
    <p:sldId id="883" r:id="rId5"/>
    <p:sldId id="880" r:id="rId6"/>
    <p:sldId id="884" r:id="rId7"/>
    <p:sldId id="890" r:id="rId8"/>
    <p:sldId id="889" r:id="rId9"/>
    <p:sldId id="876" r:id="rId10"/>
    <p:sldId id="886" r:id="rId11"/>
  </p:sldIdLst>
  <p:sldSz cx="9144000" cy="6858000" type="screen4x3"/>
  <p:notesSz cx="6811963" cy="99425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FF2696-7CE3-4B8E-B1F9-38AC5310CDE8}" v="21" dt="2023-09-12T08:13:44.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59" autoAdjust="0"/>
    <p:restoredTop sz="94413" autoAdjust="0"/>
  </p:normalViewPr>
  <p:slideViewPr>
    <p:cSldViewPr>
      <p:cViewPr varScale="1">
        <p:scale>
          <a:sx n="107" d="100"/>
          <a:sy n="107" d="100"/>
        </p:scale>
        <p:origin x="846" y="114"/>
      </p:cViewPr>
      <p:guideLst>
        <p:guide orient="horz" pos="2160"/>
        <p:guide pos="2880"/>
      </p:guideLst>
    </p:cSldViewPr>
  </p:slideViewPr>
  <p:outlineViewPr>
    <p:cViewPr>
      <p:scale>
        <a:sx n="33" d="100"/>
        <a:sy n="33" d="100"/>
      </p:scale>
      <p:origin x="114" y="12156"/>
    </p:cViewPr>
  </p:outlineViewPr>
  <p:notesTextViewPr>
    <p:cViewPr>
      <p:scale>
        <a:sx n="100" d="100"/>
        <a:sy n="100" d="100"/>
      </p:scale>
      <p:origin x="0" y="0"/>
    </p:cViewPr>
  </p:notesTextViewPr>
  <p:sorterViewPr>
    <p:cViewPr>
      <p:scale>
        <a:sx n="66" d="100"/>
        <a:sy n="66" d="100"/>
      </p:scale>
      <p:origin x="0" y="1314"/>
    </p:cViewPr>
  </p:sorterViewPr>
  <p:notesViewPr>
    <p:cSldViewPr>
      <p:cViewPr varScale="1">
        <p:scale>
          <a:sx n="52" d="100"/>
          <a:sy n="52" d="100"/>
        </p:scale>
        <p:origin x="-2676" y="-84"/>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Molaro" userId="38d9d855-87a7-4387-8224-cb6b211824c0" providerId="ADAL" clId="{C3FF2696-7CE3-4B8E-B1F9-38AC5310CDE8}"/>
    <pc:docChg chg="delSld modSld">
      <pc:chgData name="Max Molaro" userId="38d9d855-87a7-4387-8224-cb6b211824c0" providerId="ADAL" clId="{C3FF2696-7CE3-4B8E-B1F9-38AC5310CDE8}" dt="2023-09-12T08:13:44.630" v="81" actId="20577"/>
      <pc:docMkLst>
        <pc:docMk/>
      </pc:docMkLst>
      <pc:sldChg chg="modSp mod">
        <pc:chgData name="Max Molaro" userId="38d9d855-87a7-4387-8224-cb6b211824c0" providerId="ADAL" clId="{C3FF2696-7CE3-4B8E-B1F9-38AC5310CDE8}" dt="2023-09-11T13:53:03.639" v="0" actId="20577"/>
        <pc:sldMkLst>
          <pc:docMk/>
          <pc:sldMk cId="2729334828" sldId="697"/>
        </pc:sldMkLst>
        <pc:spChg chg="mod">
          <ac:chgData name="Max Molaro" userId="38d9d855-87a7-4387-8224-cb6b211824c0" providerId="ADAL" clId="{C3FF2696-7CE3-4B8E-B1F9-38AC5310CDE8}" dt="2023-09-11T13:53:03.639" v="0" actId="20577"/>
          <ac:spMkLst>
            <pc:docMk/>
            <pc:sldMk cId="2729334828" sldId="697"/>
            <ac:spMk id="8" creationId="{3BCBB8A3-9DEA-4DFE-92CD-FB05E577A258}"/>
          </ac:spMkLst>
        </pc:spChg>
      </pc:sldChg>
      <pc:sldChg chg="del">
        <pc:chgData name="Max Molaro" userId="38d9d855-87a7-4387-8224-cb6b211824c0" providerId="ADAL" clId="{C3FF2696-7CE3-4B8E-B1F9-38AC5310CDE8}" dt="2023-09-11T13:54:29.794" v="6" actId="47"/>
        <pc:sldMkLst>
          <pc:docMk/>
          <pc:sldMk cId="1347269117" sldId="709"/>
        </pc:sldMkLst>
      </pc:sldChg>
      <pc:sldChg chg="modSp">
        <pc:chgData name="Max Molaro" userId="38d9d855-87a7-4387-8224-cb6b211824c0" providerId="ADAL" clId="{C3FF2696-7CE3-4B8E-B1F9-38AC5310CDE8}" dt="2023-09-12T08:13:44.630" v="81" actId="20577"/>
        <pc:sldMkLst>
          <pc:docMk/>
          <pc:sldMk cId="1986086833" sldId="732"/>
        </pc:sldMkLst>
        <pc:spChg chg="mod">
          <ac:chgData name="Max Molaro" userId="38d9d855-87a7-4387-8224-cb6b211824c0" providerId="ADAL" clId="{C3FF2696-7CE3-4B8E-B1F9-38AC5310CDE8}" dt="2023-09-12T08:13:44.630" v="81" actId="20577"/>
          <ac:spMkLst>
            <pc:docMk/>
            <pc:sldMk cId="1986086833" sldId="732"/>
            <ac:spMk id="21509" creationId="{00000000-0000-0000-0000-000000000000}"/>
          </ac:spMkLst>
        </pc:spChg>
      </pc:sldChg>
      <pc:sldChg chg="modSp mod">
        <pc:chgData name="Max Molaro" userId="38d9d855-87a7-4387-8224-cb6b211824c0" providerId="ADAL" clId="{C3FF2696-7CE3-4B8E-B1F9-38AC5310CDE8}" dt="2023-09-12T08:13:34.272" v="68" actId="20577"/>
        <pc:sldMkLst>
          <pc:docMk/>
          <pc:sldMk cId="3693061767" sldId="876"/>
        </pc:sldMkLst>
        <pc:spChg chg="mod">
          <ac:chgData name="Max Molaro" userId="38d9d855-87a7-4387-8224-cb6b211824c0" providerId="ADAL" clId="{C3FF2696-7CE3-4B8E-B1F9-38AC5310CDE8}" dt="2023-09-11T13:54:46.940" v="7" actId="20577"/>
          <ac:spMkLst>
            <pc:docMk/>
            <pc:sldMk cId="3693061767" sldId="876"/>
            <ac:spMk id="21508" creationId="{00000000-0000-0000-0000-000000000000}"/>
          </ac:spMkLst>
        </pc:spChg>
        <pc:spChg chg="mod">
          <ac:chgData name="Max Molaro" userId="38d9d855-87a7-4387-8224-cb6b211824c0" providerId="ADAL" clId="{C3FF2696-7CE3-4B8E-B1F9-38AC5310CDE8}" dt="2023-09-12T08:13:34.272" v="68" actId="20577"/>
          <ac:spMkLst>
            <pc:docMk/>
            <pc:sldMk cId="3693061767" sldId="876"/>
            <ac:spMk id="21509" creationId="{00000000-0000-0000-0000-000000000000}"/>
          </ac:spMkLst>
        </pc:spChg>
      </pc:sldChg>
      <pc:sldChg chg="modSp mod">
        <pc:chgData name="Max Molaro" userId="38d9d855-87a7-4387-8224-cb6b211824c0" providerId="ADAL" clId="{C3FF2696-7CE3-4B8E-B1F9-38AC5310CDE8}" dt="2023-09-11T14:03:47.827" v="9" actId="1076"/>
        <pc:sldMkLst>
          <pc:docMk/>
          <pc:sldMk cId="1989234623" sldId="880"/>
        </pc:sldMkLst>
        <pc:spChg chg="mod">
          <ac:chgData name="Max Molaro" userId="38d9d855-87a7-4387-8224-cb6b211824c0" providerId="ADAL" clId="{C3FF2696-7CE3-4B8E-B1F9-38AC5310CDE8}" dt="2023-09-11T14:03:47.827" v="9" actId="1076"/>
          <ac:spMkLst>
            <pc:docMk/>
            <pc:sldMk cId="1989234623" sldId="880"/>
            <ac:spMk id="21508" creationId="{00000000-0000-0000-0000-000000000000}"/>
          </ac:spMkLst>
        </pc:spChg>
        <pc:spChg chg="mod">
          <ac:chgData name="Max Molaro" userId="38d9d855-87a7-4387-8224-cb6b211824c0" providerId="ADAL" clId="{C3FF2696-7CE3-4B8E-B1F9-38AC5310CDE8}" dt="2023-09-11T14:03:43.748" v="8" actId="1076"/>
          <ac:spMkLst>
            <pc:docMk/>
            <pc:sldMk cId="1989234623" sldId="880"/>
            <ac:spMk id="21509" creationId="{00000000-0000-0000-0000-000000000000}"/>
          </ac:spMkLst>
        </pc:spChg>
      </pc:sldChg>
      <pc:sldChg chg="modSp mod">
        <pc:chgData name="Max Molaro" userId="38d9d855-87a7-4387-8224-cb6b211824c0" providerId="ADAL" clId="{C3FF2696-7CE3-4B8E-B1F9-38AC5310CDE8}" dt="2023-09-11T13:53:32.758" v="3" actId="14100"/>
        <pc:sldMkLst>
          <pc:docMk/>
          <pc:sldMk cId="4169536046" sldId="883"/>
        </pc:sldMkLst>
        <pc:spChg chg="mod">
          <ac:chgData name="Max Molaro" userId="38d9d855-87a7-4387-8224-cb6b211824c0" providerId="ADAL" clId="{C3FF2696-7CE3-4B8E-B1F9-38AC5310CDE8}" dt="2023-09-11T13:53:30.038" v="2" actId="1076"/>
          <ac:spMkLst>
            <pc:docMk/>
            <pc:sldMk cId="4169536046" sldId="883"/>
            <ac:spMk id="21508" creationId="{00000000-0000-0000-0000-000000000000}"/>
          </ac:spMkLst>
        </pc:spChg>
        <pc:spChg chg="mod">
          <ac:chgData name="Max Molaro" userId="38d9d855-87a7-4387-8224-cb6b211824c0" providerId="ADAL" clId="{C3FF2696-7CE3-4B8E-B1F9-38AC5310CDE8}" dt="2023-09-11T13:53:32.758" v="3" actId="14100"/>
          <ac:spMkLst>
            <pc:docMk/>
            <pc:sldMk cId="4169536046" sldId="883"/>
            <ac:spMk id="21509" creationId="{00000000-0000-0000-0000-000000000000}"/>
          </ac:spMkLst>
        </pc:spChg>
      </pc:sldChg>
      <pc:sldChg chg="modSp mod modAnim">
        <pc:chgData name="Max Molaro" userId="38d9d855-87a7-4387-8224-cb6b211824c0" providerId="ADAL" clId="{C3FF2696-7CE3-4B8E-B1F9-38AC5310CDE8}" dt="2023-09-11T14:10:19.772" v="12"/>
        <pc:sldMkLst>
          <pc:docMk/>
          <pc:sldMk cId="900867392" sldId="884"/>
        </pc:sldMkLst>
        <pc:spChg chg="mod">
          <ac:chgData name="Max Molaro" userId="38d9d855-87a7-4387-8224-cb6b211824c0" providerId="ADAL" clId="{C3FF2696-7CE3-4B8E-B1F9-38AC5310CDE8}" dt="2023-09-11T14:03:55.299" v="11" actId="1076"/>
          <ac:spMkLst>
            <pc:docMk/>
            <pc:sldMk cId="900867392" sldId="884"/>
            <ac:spMk id="21508" creationId="{00000000-0000-0000-0000-000000000000}"/>
          </ac:spMkLst>
        </pc:spChg>
        <pc:spChg chg="mod">
          <ac:chgData name="Max Molaro" userId="38d9d855-87a7-4387-8224-cb6b211824c0" providerId="ADAL" clId="{C3FF2696-7CE3-4B8E-B1F9-38AC5310CDE8}" dt="2023-09-11T14:03:53.003" v="10" actId="1076"/>
          <ac:spMkLst>
            <pc:docMk/>
            <pc:sldMk cId="900867392" sldId="884"/>
            <ac:spMk id="21509" creationId="{00000000-0000-0000-0000-000000000000}"/>
          </ac:spMkLst>
        </pc:spChg>
      </pc:sldChg>
      <pc:sldChg chg="modSp mod">
        <pc:chgData name="Max Molaro" userId="38d9d855-87a7-4387-8224-cb6b211824c0" providerId="ADAL" clId="{C3FF2696-7CE3-4B8E-B1F9-38AC5310CDE8}" dt="2023-09-12T08:13:23.496" v="48" actId="20577"/>
        <pc:sldMkLst>
          <pc:docMk/>
          <pc:sldMk cId="3307787827" sldId="886"/>
        </pc:sldMkLst>
        <pc:spChg chg="mod">
          <ac:chgData name="Max Molaro" userId="38d9d855-87a7-4387-8224-cb6b211824c0" providerId="ADAL" clId="{C3FF2696-7CE3-4B8E-B1F9-38AC5310CDE8}" dt="2023-09-11T14:11:07.947" v="27" actId="20577"/>
          <ac:spMkLst>
            <pc:docMk/>
            <pc:sldMk cId="3307787827" sldId="886"/>
            <ac:spMk id="21508" creationId="{00000000-0000-0000-0000-000000000000}"/>
          </ac:spMkLst>
        </pc:spChg>
        <pc:spChg chg="mod">
          <ac:chgData name="Max Molaro" userId="38d9d855-87a7-4387-8224-cb6b211824c0" providerId="ADAL" clId="{C3FF2696-7CE3-4B8E-B1F9-38AC5310CDE8}" dt="2023-09-12T08:13:23.496" v="48" actId="20577"/>
          <ac:spMkLst>
            <pc:docMk/>
            <pc:sldMk cId="3307787827" sldId="886"/>
            <ac:spMk id="21509" creationId="{00000000-0000-0000-0000-000000000000}"/>
          </ac:spMkLst>
        </pc:spChg>
      </pc:sldChg>
      <pc:sldChg chg="modSp mod">
        <pc:chgData name="Max Molaro" userId="38d9d855-87a7-4387-8224-cb6b211824c0" providerId="ADAL" clId="{C3FF2696-7CE3-4B8E-B1F9-38AC5310CDE8}" dt="2023-09-11T13:53:40.813" v="5" actId="1076"/>
        <pc:sldMkLst>
          <pc:docMk/>
          <pc:sldMk cId="855363379" sldId="887"/>
        </pc:sldMkLst>
        <pc:spChg chg="mod">
          <ac:chgData name="Max Molaro" userId="38d9d855-87a7-4387-8224-cb6b211824c0" providerId="ADAL" clId="{C3FF2696-7CE3-4B8E-B1F9-38AC5310CDE8}" dt="2023-09-11T13:53:36.438" v="4" actId="1076"/>
          <ac:spMkLst>
            <pc:docMk/>
            <pc:sldMk cId="855363379" sldId="887"/>
            <ac:spMk id="21508" creationId="{00000000-0000-0000-0000-000000000000}"/>
          </ac:spMkLst>
        </pc:spChg>
        <pc:spChg chg="mod">
          <ac:chgData name="Max Molaro" userId="38d9d855-87a7-4387-8224-cb6b211824c0" providerId="ADAL" clId="{C3FF2696-7CE3-4B8E-B1F9-38AC5310CDE8}" dt="2023-09-11T13:53:40.813" v="5" actId="1076"/>
          <ac:spMkLst>
            <pc:docMk/>
            <pc:sldMk cId="855363379" sldId="887"/>
            <ac:spMk id="21509" creationId="{00000000-0000-0000-0000-000000000000}"/>
          </ac:spMkLst>
        </pc:spChg>
      </pc:sldChg>
      <pc:sldChg chg="modAnim">
        <pc:chgData name="Max Molaro" userId="38d9d855-87a7-4387-8224-cb6b211824c0" providerId="ADAL" clId="{C3FF2696-7CE3-4B8E-B1F9-38AC5310CDE8}" dt="2023-09-11T14:10:50.107" v="15"/>
        <pc:sldMkLst>
          <pc:docMk/>
          <pc:sldMk cId="3035769205" sldId="8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dirty="0"/>
          </a:p>
        </p:txBody>
      </p:sp>
      <p:sp>
        <p:nvSpPr>
          <p:cNvPr id="44035" name="Rectangle 3"/>
          <p:cNvSpPr>
            <a:spLocks noGrp="1" noChangeArrowheads="1"/>
          </p:cNvSpPr>
          <p:nvPr>
            <p:ph type="dt" sz="quarter" idx="1"/>
          </p:nvPr>
        </p:nvSpPr>
        <p:spPr bwMode="auto">
          <a:xfrm>
            <a:off x="3857625" y="0"/>
            <a:ext cx="2952750" cy="4968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US" dirty="0"/>
          </a:p>
        </p:txBody>
      </p:sp>
      <p:sp>
        <p:nvSpPr>
          <p:cNvPr id="44036" name="Rectangle 4"/>
          <p:cNvSpPr>
            <a:spLocks noGrp="1" noChangeArrowheads="1"/>
          </p:cNvSpPr>
          <p:nvPr>
            <p:ph type="ftr" sz="quarter" idx="2"/>
          </p:nvPr>
        </p:nvSpPr>
        <p:spPr bwMode="auto">
          <a:xfrm>
            <a:off x="0" y="9444038"/>
            <a:ext cx="2952750" cy="4968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endParaRPr lang="en-US" dirty="0"/>
          </a:p>
        </p:txBody>
      </p:sp>
      <p:sp>
        <p:nvSpPr>
          <p:cNvPr id="44037" name="Rectangle 5"/>
          <p:cNvSpPr>
            <a:spLocks noGrp="1" noChangeArrowheads="1"/>
          </p:cNvSpPr>
          <p:nvPr>
            <p:ph type="sldNum" sz="quarter" idx="3"/>
          </p:nvPr>
        </p:nvSpPr>
        <p:spPr bwMode="auto">
          <a:xfrm>
            <a:off x="3857625" y="9444038"/>
            <a:ext cx="2952750" cy="4968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91CECB30-B629-4D61-B1F3-39D552EA697F}" type="slidenum">
              <a:rPr lang="en-US"/>
              <a:pPr>
                <a:defRPr/>
              </a:pPr>
              <a:t>‹#›</a:t>
            </a:fld>
            <a:endParaRPr lang="en-US" dirty="0"/>
          </a:p>
        </p:txBody>
      </p:sp>
    </p:spTree>
    <p:extLst>
      <p:ext uri="{BB962C8B-B14F-4D97-AF65-F5344CB8AC3E}">
        <p14:creationId xmlns:p14="http://schemas.microsoft.com/office/powerpoint/2010/main" val="2314238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dirty="0"/>
          </a:p>
        </p:txBody>
      </p:sp>
      <p:sp>
        <p:nvSpPr>
          <p:cNvPr id="13315" name="Rectangle 3"/>
          <p:cNvSpPr>
            <a:spLocks noGrp="1" noChangeArrowheads="1"/>
          </p:cNvSpPr>
          <p:nvPr>
            <p:ph type="dt" idx="1"/>
          </p:nvPr>
        </p:nvSpPr>
        <p:spPr bwMode="auto">
          <a:xfrm>
            <a:off x="3857625" y="0"/>
            <a:ext cx="2952750" cy="4968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US" dirty="0"/>
          </a:p>
        </p:txBody>
      </p:sp>
      <p:sp>
        <p:nvSpPr>
          <p:cNvPr id="83972" name="Rectangle 4"/>
          <p:cNvSpPr>
            <a:spLocks noGrp="1" noRot="1" noChangeAspect="1" noChangeArrowheads="1" noTextEdit="1"/>
          </p:cNvSpPr>
          <p:nvPr>
            <p:ph type="sldImg" idx="2"/>
          </p:nvPr>
        </p:nvSpPr>
        <p:spPr bwMode="auto">
          <a:xfrm>
            <a:off x="922338" y="746125"/>
            <a:ext cx="4970462" cy="37274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2625" y="4722813"/>
            <a:ext cx="5448300" cy="447357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9444038"/>
            <a:ext cx="2952750" cy="4968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endParaRPr lang="en-US" dirty="0"/>
          </a:p>
        </p:txBody>
      </p:sp>
      <p:sp>
        <p:nvSpPr>
          <p:cNvPr id="13319" name="Rectangle 7"/>
          <p:cNvSpPr>
            <a:spLocks noGrp="1" noChangeArrowheads="1"/>
          </p:cNvSpPr>
          <p:nvPr>
            <p:ph type="sldNum" sz="quarter" idx="5"/>
          </p:nvPr>
        </p:nvSpPr>
        <p:spPr bwMode="auto">
          <a:xfrm>
            <a:off x="3857625" y="9444038"/>
            <a:ext cx="2952750" cy="4968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9BC4F719-7AB7-4399-A625-4A31E07FDB59}" type="slidenum">
              <a:rPr lang="en-US"/>
              <a:pPr>
                <a:defRPr/>
              </a:pPr>
              <a:t>‹#›</a:t>
            </a:fld>
            <a:endParaRPr lang="en-US" dirty="0"/>
          </a:p>
        </p:txBody>
      </p:sp>
    </p:spTree>
    <p:extLst>
      <p:ext uri="{BB962C8B-B14F-4D97-AF65-F5344CB8AC3E}">
        <p14:creationId xmlns:p14="http://schemas.microsoft.com/office/powerpoint/2010/main" val="3102576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2</a:t>
            </a:fld>
            <a:endParaRPr lang="en-US" dirty="0"/>
          </a:p>
        </p:txBody>
      </p:sp>
    </p:spTree>
    <p:extLst>
      <p:ext uri="{BB962C8B-B14F-4D97-AF65-F5344CB8AC3E}">
        <p14:creationId xmlns:p14="http://schemas.microsoft.com/office/powerpoint/2010/main" val="1414807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3</a:t>
            </a:fld>
            <a:endParaRPr lang="en-US" dirty="0"/>
          </a:p>
        </p:txBody>
      </p:sp>
    </p:spTree>
    <p:extLst>
      <p:ext uri="{BB962C8B-B14F-4D97-AF65-F5344CB8AC3E}">
        <p14:creationId xmlns:p14="http://schemas.microsoft.com/office/powerpoint/2010/main" val="799003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4</a:t>
            </a:fld>
            <a:endParaRPr lang="en-US" dirty="0"/>
          </a:p>
        </p:txBody>
      </p:sp>
    </p:spTree>
    <p:extLst>
      <p:ext uri="{BB962C8B-B14F-4D97-AF65-F5344CB8AC3E}">
        <p14:creationId xmlns:p14="http://schemas.microsoft.com/office/powerpoint/2010/main" val="169932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5</a:t>
            </a:fld>
            <a:endParaRPr lang="en-US" dirty="0"/>
          </a:p>
        </p:txBody>
      </p:sp>
    </p:spTree>
    <p:extLst>
      <p:ext uri="{BB962C8B-B14F-4D97-AF65-F5344CB8AC3E}">
        <p14:creationId xmlns:p14="http://schemas.microsoft.com/office/powerpoint/2010/main" val="2213417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6</a:t>
            </a:fld>
            <a:endParaRPr lang="en-US" dirty="0"/>
          </a:p>
        </p:txBody>
      </p:sp>
    </p:spTree>
    <p:extLst>
      <p:ext uri="{BB962C8B-B14F-4D97-AF65-F5344CB8AC3E}">
        <p14:creationId xmlns:p14="http://schemas.microsoft.com/office/powerpoint/2010/main" val="355917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7</a:t>
            </a:fld>
            <a:endParaRPr lang="en-US" dirty="0"/>
          </a:p>
        </p:txBody>
      </p:sp>
    </p:spTree>
    <p:extLst>
      <p:ext uri="{BB962C8B-B14F-4D97-AF65-F5344CB8AC3E}">
        <p14:creationId xmlns:p14="http://schemas.microsoft.com/office/powerpoint/2010/main" val="3617069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8</a:t>
            </a:fld>
            <a:endParaRPr lang="en-US" dirty="0"/>
          </a:p>
        </p:txBody>
      </p:sp>
    </p:spTree>
    <p:extLst>
      <p:ext uri="{BB962C8B-B14F-4D97-AF65-F5344CB8AC3E}">
        <p14:creationId xmlns:p14="http://schemas.microsoft.com/office/powerpoint/2010/main" val="3297760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9</a:t>
            </a:fld>
            <a:endParaRPr lang="en-US" dirty="0"/>
          </a:p>
        </p:txBody>
      </p:sp>
    </p:spTree>
    <p:extLst>
      <p:ext uri="{BB962C8B-B14F-4D97-AF65-F5344CB8AC3E}">
        <p14:creationId xmlns:p14="http://schemas.microsoft.com/office/powerpoint/2010/main" val="3618193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a:p>
        </p:txBody>
      </p:sp>
      <p:sp>
        <p:nvSpPr>
          <p:cNvPr id="88068" name="Slide Number Placeholder 3"/>
          <p:cNvSpPr>
            <a:spLocks noGrp="1"/>
          </p:cNvSpPr>
          <p:nvPr>
            <p:ph type="sldNum" sz="quarter" idx="5"/>
          </p:nvPr>
        </p:nvSpPr>
        <p:spPr>
          <a:noFill/>
        </p:spPr>
        <p:txBody>
          <a:bodyPr/>
          <a:lstStyle/>
          <a:p>
            <a:fld id="{0FF7B631-EB9F-4B75-AB07-2637222CC14D}" type="slidenum">
              <a:rPr lang="en-US" smtClean="0"/>
              <a:pPr/>
              <a:t>10</a:t>
            </a:fld>
            <a:endParaRPr lang="en-US" dirty="0"/>
          </a:p>
        </p:txBody>
      </p:sp>
    </p:spTree>
    <p:extLst>
      <p:ext uri="{BB962C8B-B14F-4D97-AF65-F5344CB8AC3E}">
        <p14:creationId xmlns:p14="http://schemas.microsoft.com/office/powerpoint/2010/main" val="410731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6" name="Slide Number Placeholder 5"/>
          <p:cNvSpPr>
            <a:spLocks noGrp="1"/>
          </p:cNvSpPr>
          <p:nvPr>
            <p:ph type="sldNum" sz="quarter" idx="12"/>
          </p:nvPr>
        </p:nvSpPr>
        <p:spPr/>
        <p:txBody>
          <a:bodyPr/>
          <a:lstStyle/>
          <a:p>
            <a:pPr>
              <a:defRPr/>
            </a:pPr>
            <a:fld id="{CBE0F0B7-44D3-4E74-AED7-C5DCB423F8F1}" type="slidenum">
              <a:rPr lang="en-US" altLang="en-US" smtClean="0"/>
              <a:pPr>
                <a:defRPr/>
              </a:pPr>
              <a:t>‹#›</a:t>
            </a:fld>
            <a:endParaRPr lang="en-US" alt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6" name="Slide Number Placeholder 5"/>
          <p:cNvSpPr>
            <a:spLocks noGrp="1"/>
          </p:cNvSpPr>
          <p:nvPr>
            <p:ph type="sldNum" sz="quarter" idx="12"/>
          </p:nvPr>
        </p:nvSpPr>
        <p:spPr/>
        <p:txBody>
          <a:bodyPr/>
          <a:lstStyle/>
          <a:p>
            <a:pPr>
              <a:defRPr/>
            </a:pPr>
            <a:fld id="{22E17D52-79FD-4807-ADF3-A8E75A4381E1}" type="slidenum">
              <a:rPr lang="en-US" altLang="en-US" smtClean="0"/>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6" name="Slide Number Placeholder 5"/>
          <p:cNvSpPr>
            <a:spLocks noGrp="1"/>
          </p:cNvSpPr>
          <p:nvPr>
            <p:ph type="sldNum" sz="quarter" idx="12"/>
          </p:nvPr>
        </p:nvSpPr>
        <p:spPr/>
        <p:txBody>
          <a:bodyPr/>
          <a:lstStyle/>
          <a:p>
            <a:pPr>
              <a:defRPr/>
            </a:pPr>
            <a:fld id="{38DDB810-87C6-488A-BE50-5C36A96817E9}" type="slidenum">
              <a:rPr lang="en-US" altLang="en-US" smtClean="0"/>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6" name="Slide Number Placeholder 5"/>
          <p:cNvSpPr>
            <a:spLocks noGrp="1"/>
          </p:cNvSpPr>
          <p:nvPr>
            <p:ph type="sldNum" sz="quarter" idx="12"/>
          </p:nvPr>
        </p:nvSpPr>
        <p:spPr/>
        <p:txBody>
          <a:bodyPr/>
          <a:lstStyle/>
          <a:p>
            <a:pPr>
              <a:defRPr/>
            </a:pPr>
            <a:fld id="{317B3471-D3B3-4B24-848A-FF31E4509F1A}"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6" name="Slide Number Placeholder 5"/>
          <p:cNvSpPr>
            <a:spLocks noGrp="1"/>
          </p:cNvSpPr>
          <p:nvPr>
            <p:ph type="sldNum" sz="quarter" idx="12"/>
          </p:nvPr>
        </p:nvSpPr>
        <p:spPr/>
        <p:txBody>
          <a:bodyPr/>
          <a:lstStyle/>
          <a:p>
            <a:pPr>
              <a:defRPr/>
            </a:pPr>
            <a:fld id="{6F5AF1C2-CD5E-4027-96D1-A2DFC13A1FC3}" type="slidenum">
              <a:rPr lang="en-US" altLang="en-US" smtClean="0"/>
              <a:pPr>
                <a:defRPr/>
              </a:pPr>
              <a:t>‹#›</a:t>
            </a:fld>
            <a:endParaRPr lang="en-US" alt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7" name="Slide Number Placeholder 6"/>
          <p:cNvSpPr>
            <a:spLocks noGrp="1"/>
          </p:cNvSpPr>
          <p:nvPr>
            <p:ph type="sldNum" sz="quarter" idx="12"/>
          </p:nvPr>
        </p:nvSpPr>
        <p:spPr/>
        <p:txBody>
          <a:bodyPr/>
          <a:lstStyle/>
          <a:p>
            <a:pPr>
              <a:defRPr/>
            </a:pPr>
            <a:fld id="{F6DA85B1-1992-45EF-9C74-20F04D9D7FE8}"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9" name="Slide Number Placeholder 8"/>
          <p:cNvSpPr>
            <a:spLocks noGrp="1"/>
          </p:cNvSpPr>
          <p:nvPr>
            <p:ph type="sldNum" sz="quarter" idx="12"/>
          </p:nvPr>
        </p:nvSpPr>
        <p:spPr/>
        <p:txBody>
          <a:bodyPr/>
          <a:lstStyle/>
          <a:p>
            <a:pPr>
              <a:defRPr/>
            </a:pPr>
            <a:fld id="{78531AA6-87A6-491C-BB7F-8E74D3E778A0}" type="slidenum">
              <a:rPr lang="en-US" altLang="en-US" smtClean="0"/>
              <a:pPr>
                <a:defRPr/>
              </a:pPr>
              <a:t>‹#›</a:t>
            </a:fld>
            <a:endParaRPr lang="en-US" alt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5" name="Slide Number Placeholder 4"/>
          <p:cNvSpPr>
            <a:spLocks noGrp="1"/>
          </p:cNvSpPr>
          <p:nvPr>
            <p:ph type="sldNum" sz="quarter" idx="12"/>
          </p:nvPr>
        </p:nvSpPr>
        <p:spPr/>
        <p:txBody>
          <a:bodyPr/>
          <a:lstStyle/>
          <a:p>
            <a:pPr>
              <a:defRPr/>
            </a:pPr>
            <a:fld id="{8E07CCAB-8A05-4145-814C-77D43C302198}" type="slidenum">
              <a:rPr lang="en-US" altLang="en-US" smtClean="0"/>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4" name="Slide Number Placeholder 3"/>
          <p:cNvSpPr>
            <a:spLocks noGrp="1"/>
          </p:cNvSpPr>
          <p:nvPr>
            <p:ph type="sldNum" sz="quarter" idx="12"/>
          </p:nvPr>
        </p:nvSpPr>
        <p:spPr/>
        <p:txBody>
          <a:bodyPr/>
          <a:lstStyle/>
          <a:p>
            <a:pPr>
              <a:defRPr/>
            </a:pPr>
            <a:fld id="{223AC0B0-0FE3-4F5F-9E48-A5B10219D504}" type="slidenum">
              <a:rPr lang="en-US" altLang="en-US" smtClean="0"/>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7" name="Slide Number Placeholder 6"/>
          <p:cNvSpPr>
            <a:spLocks noGrp="1"/>
          </p:cNvSpPr>
          <p:nvPr>
            <p:ph type="sldNum" sz="quarter" idx="12"/>
          </p:nvPr>
        </p:nvSpPr>
        <p:spPr/>
        <p:txBody>
          <a:bodyPr/>
          <a:lstStyle/>
          <a:p>
            <a:pPr>
              <a:defRPr/>
            </a:pPr>
            <a:fld id="{C4837B0D-4BC3-4E00-A5B8-791B4231E0D8}" type="slidenum">
              <a:rPr lang="en-US" altLang="en-US" smtClean="0"/>
              <a:pPr>
                <a:defRPr/>
              </a:pPr>
              <a:t>‹#›</a:t>
            </a:fld>
            <a:endParaRPr lang="en-US" alt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r>
              <a:rPr lang="en-US" altLang="en-US"/>
              <a:t>Not for citation without explicit permission from the authors.</a:t>
            </a:r>
            <a:endParaRPr lang="en-US" altLang="en-US" dirty="0"/>
          </a:p>
        </p:txBody>
      </p:sp>
      <p:sp>
        <p:nvSpPr>
          <p:cNvPr id="7" name="Slide Number Placeholder 6"/>
          <p:cNvSpPr>
            <a:spLocks noGrp="1"/>
          </p:cNvSpPr>
          <p:nvPr>
            <p:ph type="sldNum" sz="quarter" idx="12"/>
          </p:nvPr>
        </p:nvSpPr>
        <p:spPr/>
        <p:txBody>
          <a:bodyPr/>
          <a:lstStyle/>
          <a:p>
            <a:pPr>
              <a:defRPr/>
            </a:pPr>
            <a:fld id="{D5692775-A120-45B3-8DB8-56C204E86D06}" type="slidenum">
              <a:rPr lang="en-US" altLang="en-US" smtClean="0"/>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ltLang="en-US"/>
              <a:t>Not for citation without explicit permission from the authors.</a:t>
            </a:r>
            <a:endParaRPr lang="en-US" alt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32BB6DF0-8796-4CFF-8FFD-52844BA55630}"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1828800"/>
            <a:ext cx="8305800" cy="1470025"/>
          </a:xfrm>
        </p:spPr>
        <p:txBody>
          <a:bodyPr>
            <a:noAutofit/>
          </a:bodyPr>
          <a:lstStyle/>
          <a:p>
            <a:r>
              <a:rPr lang="en-US" sz="2900" cap="none" dirty="0">
                <a:latin typeface="Segoe UI" panose="020B0502040204020203" pitchFamily="34" charset="0"/>
                <a:cs typeface="Segoe UI" panose="020B0502040204020203" pitchFamily="34" charset="0"/>
              </a:rPr>
              <a:t>Constructing a Competitive Research Proposal:  4 Tips</a:t>
            </a:r>
          </a:p>
        </p:txBody>
      </p:sp>
      <p:sp>
        <p:nvSpPr>
          <p:cNvPr id="8" name="Subtitle 7">
            <a:extLst>
              <a:ext uri="{FF2B5EF4-FFF2-40B4-BE49-F238E27FC236}">
                <a16:creationId xmlns:a16="http://schemas.microsoft.com/office/drawing/2014/main" id="{3BCBB8A3-9DEA-4DFE-92CD-FB05E577A258}"/>
              </a:ext>
            </a:extLst>
          </p:cNvPr>
          <p:cNvSpPr>
            <a:spLocks noGrp="1"/>
          </p:cNvSpPr>
          <p:nvPr>
            <p:ph type="subTitle" idx="1"/>
          </p:nvPr>
        </p:nvSpPr>
        <p:spPr>
          <a:xfrm>
            <a:off x="685800" y="3505200"/>
            <a:ext cx="8229600" cy="1752600"/>
          </a:xfrm>
        </p:spPr>
        <p:txBody>
          <a:bodyPr>
            <a:normAutofit/>
          </a:bodyPr>
          <a:lstStyle/>
          <a:p>
            <a:pPr algn="ctr"/>
            <a:r>
              <a:rPr lang="en-US" sz="2000" dirty="0"/>
              <a:t>Christopher Woodruff (University of Oxford)</a:t>
            </a:r>
          </a:p>
          <a:p>
            <a:pPr algn="ctr"/>
            <a:endParaRPr lang="en-US" sz="2000" i="1" dirty="0"/>
          </a:p>
        </p:txBody>
      </p:sp>
    </p:spTree>
    <p:extLst>
      <p:ext uri="{BB962C8B-B14F-4D97-AF65-F5344CB8AC3E}">
        <p14:creationId xmlns:p14="http://schemas.microsoft.com/office/powerpoint/2010/main" val="2729334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28600" y="228600"/>
            <a:ext cx="8229600" cy="1139825"/>
          </a:xfrm>
        </p:spPr>
        <p:txBody>
          <a:bodyPr>
            <a:normAutofit/>
          </a:bodyPr>
          <a:lstStyle/>
          <a:p>
            <a:r>
              <a:rPr lang="en-US" sz="3200" dirty="0"/>
              <a:t> Conclusion: 4 tips for better proposals</a:t>
            </a:r>
          </a:p>
        </p:txBody>
      </p:sp>
      <p:sp>
        <p:nvSpPr>
          <p:cNvPr id="21509" name="Rectangle 3"/>
          <p:cNvSpPr>
            <a:spLocks noGrp="1" noChangeArrowheads="1"/>
          </p:cNvSpPr>
          <p:nvPr>
            <p:ph idx="1"/>
          </p:nvPr>
        </p:nvSpPr>
        <p:spPr>
          <a:xfrm>
            <a:off x="304800" y="1219200"/>
            <a:ext cx="8382000" cy="4876800"/>
          </a:xfrm>
        </p:spPr>
        <p:txBody>
          <a:bodyPr>
            <a:normAutofit/>
          </a:bodyPr>
          <a:lstStyle/>
          <a:p>
            <a:endParaRPr lang="en-US" dirty="0"/>
          </a:p>
          <a:p>
            <a:pPr marL="457200" indent="-457200">
              <a:buFont typeface="+mj-lt"/>
              <a:buAutoNum type="arabicPeriod"/>
            </a:pPr>
            <a:r>
              <a:rPr lang="en-GB" dirty="0"/>
              <a:t>State a clear question and briefly frame why the issue is important</a:t>
            </a:r>
          </a:p>
          <a:p>
            <a:pPr marL="457200" indent="-457200">
              <a:buFont typeface="+mj-lt"/>
              <a:buAutoNum type="arabicPeriod"/>
            </a:pPr>
            <a:r>
              <a:rPr lang="en-GB" dirty="0"/>
              <a:t>Research is incremental: Focus your question and show us how you will advance the existing literature</a:t>
            </a:r>
          </a:p>
          <a:p>
            <a:pPr marL="457200" indent="-457200">
              <a:buFont typeface="+mj-lt"/>
              <a:buAutoNum type="arabicPeriod"/>
            </a:pPr>
            <a:r>
              <a:rPr lang="en-GB" dirty="0"/>
              <a:t>Grants as venture capital. </a:t>
            </a:r>
          </a:p>
          <a:p>
            <a:pPr marL="457200" indent="-457200">
              <a:buFont typeface="+mj-lt"/>
              <a:buAutoNum type="arabicPeriod"/>
            </a:pPr>
            <a:r>
              <a:rPr lang="en-GB" dirty="0"/>
              <a:t>No funder gets all the decisions right. Be mindful of the role of luck.</a:t>
            </a:r>
          </a:p>
          <a:p>
            <a:pPr marL="457200" indent="-457200">
              <a:buFont typeface="+mj-lt"/>
              <a:buAutoNum type="arabicPeriod"/>
            </a:pPr>
            <a:endParaRPr lang="en-GB" dirty="0"/>
          </a:p>
        </p:txBody>
      </p:sp>
    </p:spTree>
    <p:extLst>
      <p:ext uri="{BB962C8B-B14F-4D97-AF65-F5344CB8AC3E}">
        <p14:creationId xmlns:p14="http://schemas.microsoft.com/office/powerpoint/2010/main" val="330778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28600" y="228600"/>
            <a:ext cx="8229600" cy="1139825"/>
          </a:xfrm>
        </p:spPr>
        <p:txBody>
          <a:bodyPr>
            <a:normAutofit/>
          </a:bodyPr>
          <a:lstStyle/>
          <a:p>
            <a:r>
              <a:rPr lang="en-US" sz="3200" dirty="0"/>
              <a:t>One of the joys of PEDL…</a:t>
            </a:r>
          </a:p>
        </p:txBody>
      </p:sp>
      <p:sp>
        <p:nvSpPr>
          <p:cNvPr id="21509" name="Rectangle 3"/>
          <p:cNvSpPr>
            <a:spLocks noGrp="1" noChangeArrowheads="1"/>
          </p:cNvSpPr>
          <p:nvPr>
            <p:ph idx="1"/>
          </p:nvPr>
        </p:nvSpPr>
        <p:spPr>
          <a:xfrm>
            <a:off x="304800" y="1219200"/>
            <a:ext cx="8382000" cy="4876800"/>
          </a:xfrm>
        </p:spPr>
        <p:txBody>
          <a:bodyPr>
            <a:normAutofit/>
          </a:bodyPr>
          <a:lstStyle/>
          <a:p>
            <a:pPr marL="0" indent="0">
              <a:buNone/>
            </a:pPr>
            <a:r>
              <a:rPr lang="en-US" dirty="0"/>
              <a:t>(reading grant proposals…)</a:t>
            </a:r>
          </a:p>
          <a:p>
            <a:pPr marL="0" indent="0">
              <a:buNone/>
            </a:pPr>
            <a:endParaRPr lang="en-US" dirty="0"/>
          </a:p>
          <a:p>
            <a:pPr marL="0" indent="0">
              <a:buNone/>
            </a:pPr>
            <a:r>
              <a:rPr lang="en-GB" dirty="0"/>
              <a:t>Tips for better proposals</a:t>
            </a:r>
          </a:p>
          <a:p>
            <a:pPr marL="457200" indent="-457200">
              <a:buFont typeface="+mj-lt"/>
              <a:buAutoNum type="arabicPeriod"/>
            </a:pPr>
            <a:r>
              <a:rPr lang="en-GB" dirty="0"/>
              <a:t>State a clear question and briefly frame why the issue is important</a:t>
            </a:r>
          </a:p>
          <a:p>
            <a:pPr marL="457200" indent="-457200">
              <a:buFont typeface="+mj-lt"/>
              <a:buAutoNum type="arabicPeriod"/>
            </a:pPr>
            <a:r>
              <a:rPr lang="en-GB" dirty="0"/>
              <a:t>Research is incremental: Focus your question and show us how you will advance the existing literature</a:t>
            </a:r>
          </a:p>
          <a:p>
            <a:pPr marL="457200" indent="-457200">
              <a:buFont typeface="+mj-lt"/>
              <a:buAutoNum type="arabicPeriod"/>
            </a:pPr>
            <a:r>
              <a:rPr lang="en-GB" dirty="0"/>
              <a:t>Grants as venture capital</a:t>
            </a:r>
          </a:p>
          <a:p>
            <a:pPr marL="457200" indent="-457200">
              <a:buFont typeface="+mj-lt"/>
              <a:buAutoNum type="arabicPeriod"/>
            </a:pPr>
            <a:r>
              <a:rPr lang="en-GB" dirty="0"/>
              <a:t>No funder gets all the decisions right. Be mindful of the role of luck</a:t>
            </a:r>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Tree>
    <p:extLst>
      <p:ext uri="{BB962C8B-B14F-4D97-AF65-F5344CB8AC3E}">
        <p14:creationId xmlns:p14="http://schemas.microsoft.com/office/powerpoint/2010/main" val="198608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28600" y="533400"/>
            <a:ext cx="8229600" cy="1139825"/>
          </a:xfrm>
        </p:spPr>
        <p:txBody>
          <a:bodyPr>
            <a:normAutofit fontScale="90000"/>
          </a:bodyPr>
          <a:lstStyle/>
          <a:p>
            <a:r>
              <a:rPr lang="en-US" sz="3600" dirty="0"/>
              <a:t>1. </a:t>
            </a:r>
            <a:r>
              <a:rPr lang="en-GB" sz="3600" dirty="0"/>
              <a:t>State a clear question and briefly frame why the issue is important</a:t>
            </a:r>
            <a:endParaRPr lang="en-US" sz="3600" dirty="0"/>
          </a:p>
        </p:txBody>
      </p:sp>
      <p:sp>
        <p:nvSpPr>
          <p:cNvPr id="21509" name="Rectangle 3"/>
          <p:cNvSpPr>
            <a:spLocks noGrp="1" noChangeArrowheads="1"/>
          </p:cNvSpPr>
          <p:nvPr>
            <p:ph idx="1"/>
          </p:nvPr>
        </p:nvSpPr>
        <p:spPr>
          <a:xfrm>
            <a:off x="381000" y="1752600"/>
            <a:ext cx="8382000" cy="4876800"/>
          </a:xfrm>
        </p:spPr>
        <p:txBody>
          <a:bodyPr>
            <a:normAutofit/>
          </a:bodyPr>
          <a:lstStyle/>
          <a:p>
            <a:r>
              <a:rPr lang="en-GB" dirty="0"/>
              <a:t>Ideally, the first paragraph captures the reviewer’s attention. </a:t>
            </a:r>
          </a:p>
          <a:p>
            <a:pPr lvl="1"/>
            <a:r>
              <a:rPr lang="en-GB" dirty="0"/>
              <a:t>First impressions will matter… The initial paragraphs tell us why the topic is important, but also how the project will advance the literature.</a:t>
            </a:r>
          </a:p>
          <a:p>
            <a:pPr lvl="1"/>
            <a:r>
              <a:rPr lang="en-GB" dirty="0"/>
              <a:t>But most important, we want to know very specifically what the proposal is about</a:t>
            </a:r>
          </a:p>
          <a:p>
            <a:pPr lvl="1"/>
            <a:endParaRPr lang="en-GB" dirty="0"/>
          </a:p>
          <a:p>
            <a:endParaRPr lang="en-GB" dirty="0"/>
          </a:p>
        </p:txBody>
      </p:sp>
    </p:spTree>
    <p:extLst>
      <p:ext uri="{BB962C8B-B14F-4D97-AF65-F5344CB8AC3E}">
        <p14:creationId xmlns:p14="http://schemas.microsoft.com/office/powerpoint/2010/main" val="85536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04800" y="536575"/>
            <a:ext cx="8229600" cy="1139825"/>
          </a:xfrm>
        </p:spPr>
        <p:txBody>
          <a:bodyPr>
            <a:normAutofit fontScale="90000"/>
          </a:bodyPr>
          <a:lstStyle/>
          <a:p>
            <a:r>
              <a:rPr lang="en-US" sz="3600" dirty="0"/>
              <a:t>2. </a:t>
            </a:r>
            <a:r>
              <a:rPr lang="en-GB" sz="3600" dirty="0"/>
              <a:t>Focus your question and show us how you will advance the existing literature</a:t>
            </a:r>
            <a:endParaRPr lang="en-US" sz="3600" dirty="0"/>
          </a:p>
        </p:txBody>
      </p:sp>
      <p:sp>
        <p:nvSpPr>
          <p:cNvPr id="21509" name="Rectangle 3"/>
          <p:cNvSpPr>
            <a:spLocks noGrp="1" noChangeArrowheads="1"/>
          </p:cNvSpPr>
          <p:nvPr>
            <p:ph idx="1"/>
          </p:nvPr>
        </p:nvSpPr>
        <p:spPr>
          <a:xfrm>
            <a:off x="304800" y="1752600"/>
            <a:ext cx="8382000" cy="4343400"/>
          </a:xfrm>
        </p:spPr>
        <p:txBody>
          <a:bodyPr>
            <a:normAutofit/>
          </a:bodyPr>
          <a:lstStyle/>
          <a:p>
            <a:r>
              <a:rPr lang="en-GB" dirty="0"/>
              <a:t>Research is incremental: Focus your question and link it tightly to the existing literature</a:t>
            </a:r>
          </a:p>
          <a:p>
            <a:pPr lvl="1"/>
            <a:r>
              <a:rPr lang="en-GB" dirty="0"/>
              <a:t>You are joining a conversation; your team is part of a bigger team, even though you may not know your teammates personally. You don’t need to answer all of the questions…</a:t>
            </a:r>
          </a:p>
          <a:p>
            <a:pPr lvl="1"/>
            <a:r>
              <a:rPr lang="en-GB" dirty="0"/>
              <a:t>First impressions will matter… The initial paragraphs tell us why the topic is important, but also how the project will advance the literature.</a:t>
            </a:r>
          </a:p>
          <a:p>
            <a:pPr lvl="1"/>
            <a:endParaRPr lang="en-GB" dirty="0"/>
          </a:p>
          <a:p>
            <a:endParaRPr lang="en-GB" dirty="0"/>
          </a:p>
        </p:txBody>
      </p:sp>
    </p:spTree>
    <p:extLst>
      <p:ext uri="{BB962C8B-B14F-4D97-AF65-F5344CB8AC3E}">
        <p14:creationId xmlns:p14="http://schemas.microsoft.com/office/powerpoint/2010/main" val="41695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81000" y="457200"/>
            <a:ext cx="8229600" cy="1139825"/>
          </a:xfrm>
        </p:spPr>
        <p:txBody>
          <a:bodyPr>
            <a:normAutofit fontScale="90000"/>
          </a:bodyPr>
          <a:lstStyle/>
          <a:p>
            <a:r>
              <a:rPr lang="en-US" sz="3600" dirty="0"/>
              <a:t>2. </a:t>
            </a:r>
            <a:r>
              <a:rPr lang="en-GB" sz="3600" dirty="0"/>
              <a:t>Focus your question and show us how you will advance the existing literature</a:t>
            </a:r>
            <a:endParaRPr lang="en-US" sz="3600" dirty="0"/>
          </a:p>
        </p:txBody>
      </p:sp>
      <p:sp>
        <p:nvSpPr>
          <p:cNvPr id="21509" name="Rectangle 3"/>
          <p:cNvSpPr>
            <a:spLocks noGrp="1" noChangeArrowheads="1"/>
          </p:cNvSpPr>
          <p:nvPr>
            <p:ph idx="1"/>
          </p:nvPr>
        </p:nvSpPr>
        <p:spPr>
          <a:xfrm>
            <a:off x="381000" y="1752600"/>
            <a:ext cx="8382000" cy="5105400"/>
          </a:xfrm>
        </p:spPr>
        <p:txBody>
          <a:bodyPr>
            <a:normAutofit lnSpcReduction="10000"/>
          </a:bodyPr>
          <a:lstStyle/>
          <a:p>
            <a:r>
              <a:rPr lang="en-GB" dirty="0"/>
              <a:t>Funded proposals typically have many more citations in the introductory paragraphs.</a:t>
            </a:r>
          </a:p>
          <a:p>
            <a:pPr lvl="1"/>
            <a:r>
              <a:rPr lang="en-GB" dirty="0"/>
              <a:t>Cites are codewords. They serve as shorthand for a set of ideas. </a:t>
            </a:r>
          </a:p>
          <a:p>
            <a:pPr lvl="2"/>
            <a:r>
              <a:rPr lang="en-GB" i="1" dirty="0"/>
              <a:t>Example: </a:t>
            </a:r>
            <a:r>
              <a:rPr lang="en-GB" dirty="0"/>
              <a:t>In recent years, economists have started to pay attention to establishment-level management practices, attempting to move beyond selective case studies and into collecting systematic and reliable data on how firms are managed in order to empirically investigate the relationship between management and performance (Bloom et al, 2014). This emerging literature finds that large variations in management practices across firms and countries are also strongly associated with differences in performance across firms and countries (</a:t>
            </a:r>
            <a:r>
              <a:rPr lang="en-GB" dirty="0" err="1"/>
              <a:t>Ichniowski</a:t>
            </a:r>
            <a:r>
              <a:rPr lang="en-GB" dirty="0"/>
              <a:t>, Shaw, and </a:t>
            </a:r>
            <a:r>
              <a:rPr lang="en-GB" dirty="0" err="1"/>
              <a:t>Prennushi</a:t>
            </a:r>
            <a:r>
              <a:rPr lang="en-GB" dirty="0"/>
              <a:t> 1997; Bertrand and </a:t>
            </a:r>
            <a:r>
              <a:rPr lang="en-GB" dirty="0" err="1"/>
              <a:t>Schoar</a:t>
            </a:r>
            <a:r>
              <a:rPr lang="en-GB" dirty="0"/>
              <a:t> 2003; Black and Lynch 2001; Bloom and Van Reenen 2007, McKenzie and Woodruff 2015) and recent evidence suggests that this relationship may be causal (Bloom et al 2013). </a:t>
            </a:r>
          </a:p>
          <a:p>
            <a:pPr lvl="1"/>
            <a:r>
              <a:rPr lang="en-GB" dirty="0"/>
              <a:t>Links to the literature not only define the project’s contribution, but they reassure reviewers that the PIs are knowledgeable.</a:t>
            </a:r>
          </a:p>
        </p:txBody>
      </p:sp>
    </p:spTree>
    <p:extLst>
      <p:ext uri="{BB962C8B-B14F-4D97-AF65-F5344CB8AC3E}">
        <p14:creationId xmlns:p14="http://schemas.microsoft.com/office/powerpoint/2010/main" val="198923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04800" y="455238"/>
            <a:ext cx="8229600" cy="1139825"/>
          </a:xfrm>
        </p:spPr>
        <p:txBody>
          <a:bodyPr>
            <a:normAutofit/>
          </a:bodyPr>
          <a:lstStyle/>
          <a:p>
            <a:r>
              <a:rPr lang="en-US" sz="3200" dirty="0"/>
              <a:t>2. </a:t>
            </a:r>
            <a:r>
              <a:rPr lang="en-GB" sz="3200" dirty="0"/>
              <a:t>Focus your question and show us how you will advance the existing literature</a:t>
            </a:r>
            <a:endParaRPr lang="en-US" sz="3200" dirty="0"/>
          </a:p>
        </p:txBody>
      </p:sp>
      <p:sp>
        <p:nvSpPr>
          <p:cNvPr id="21509" name="Rectangle 3"/>
          <p:cNvSpPr>
            <a:spLocks noGrp="1" noChangeArrowheads="1"/>
          </p:cNvSpPr>
          <p:nvPr>
            <p:ph idx="1"/>
          </p:nvPr>
        </p:nvSpPr>
        <p:spPr>
          <a:xfrm>
            <a:off x="228600" y="1600200"/>
            <a:ext cx="8382000" cy="5105400"/>
          </a:xfrm>
        </p:spPr>
        <p:txBody>
          <a:bodyPr>
            <a:normAutofit/>
          </a:bodyPr>
          <a:lstStyle/>
          <a:p>
            <a:r>
              <a:rPr lang="en-GB" dirty="0"/>
              <a:t>Also focus the methodology section: </a:t>
            </a:r>
          </a:p>
          <a:p>
            <a:pPr lvl="1"/>
            <a:r>
              <a:rPr lang="en-GB" dirty="0"/>
              <a:t>Convey the important parts of the methodology succinctly.</a:t>
            </a:r>
          </a:p>
          <a:p>
            <a:pPr lvl="1"/>
            <a:r>
              <a:rPr lang="en-GB" dirty="0"/>
              <a:t>But use appendices to provide details. </a:t>
            </a:r>
          </a:p>
          <a:p>
            <a:pPr lvl="2"/>
            <a:r>
              <a:rPr lang="en-GB" dirty="0"/>
              <a:t>E.g., power calculations. Can summarise in the text, but provide details in the appendix. </a:t>
            </a:r>
          </a:p>
          <a:p>
            <a:pPr lvl="1"/>
            <a:r>
              <a:rPr lang="en-GB" dirty="0"/>
              <a:t>Use graphics where appropriate (maybe placed at the end rather than embedded). </a:t>
            </a:r>
          </a:p>
          <a:p>
            <a:endParaRPr lang="en-US" dirty="0"/>
          </a:p>
        </p:txBody>
      </p:sp>
    </p:spTree>
    <p:extLst>
      <p:ext uri="{BB962C8B-B14F-4D97-AF65-F5344CB8AC3E}">
        <p14:creationId xmlns:p14="http://schemas.microsoft.com/office/powerpoint/2010/main" val="90086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28600" y="228600"/>
            <a:ext cx="8229600" cy="1139825"/>
          </a:xfrm>
        </p:spPr>
        <p:txBody>
          <a:bodyPr>
            <a:normAutofit/>
          </a:bodyPr>
          <a:lstStyle/>
          <a:p>
            <a:r>
              <a:rPr lang="en-US" sz="3200" dirty="0"/>
              <a:t>3. </a:t>
            </a:r>
            <a:r>
              <a:rPr lang="en-GB" sz="3200" dirty="0"/>
              <a:t>Grants as VC</a:t>
            </a:r>
            <a:endParaRPr lang="en-US" sz="3200" dirty="0"/>
          </a:p>
        </p:txBody>
      </p:sp>
      <p:sp>
        <p:nvSpPr>
          <p:cNvPr id="21509" name="Rectangle 3"/>
          <p:cNvSpPr>
            <a:spLocks noGrp="1" noChangeArrowheads="1"/>
          </p:cNvSpPr>
          <p:nvPr>
            <p:ph idx="1"/>
          </p:nvPr>
        </p:nvSpPr>
        <p:spPr>
          <a:xfrm>
            <a:off x="304800" y="1219200"/>
            <a:ext cx="8382000" cy="5105400"/>
          </a:xfrm>
        </p:spPr>
        <p:txBody>
          <a:bodyPr>
            <a:normAutofit/>
          </a:bodyPr>
          <a:lstStyle/>
          <a:p>
            <a:r>
              <a:rPr lang="en-GB" dirty="0"/>
              <a:t>Grant schemes as venture capital.</a:t>
            </a:r>
          </a:p>
          <a:p>
            <a:pPr lvl="1"/>
            <a:r>
              <a:rPr lang="en-GB" dirty="0"/>
              <a:t>Small grants (Angel finance): Often open to high-risk, high-return projects </a:t>
            </a:r>
          </a:p>
          <a:p>
            <a:pPr lvl="1"/>
            <a:r>
              <a:rPr lang="en-GB" dirty="0"/>
              <a:t>Larger grants (Series B/C): Want to have more certainty on outcomes.</a:t>
            </a:r>
          </a:p>
          <a:p>
            <a:r>
              <a:rPr lang="en-GB" dirty="0"/>
              <a:t>Old story: you get a grant for the work you are almost finished with and use the funding to do the next project.</a:t>
            </a:r>
          </a:p>
          <a:p>
            <a:pPr lvl="1"/>
            <a:r>
              <a:rPr lang="en-GB" dirty="0"/>
              <a:t>Now: The modern equivalent is piloting, because… </a:t>
            </a:r>
          </a:p>
          <a:p>
            <a:r>
              <a:rPr lang="en-GB" dirty="0"/>
              <a:t>Especially for larger grants, funders are risk averse. They would like to be assured that something will come out of this.</a:t>
            </a:r>
          </a:p>
          <a:p>
            <a:pPr marL="0" indent="0">
              <a:buNone/>
            </a:pPr>
            <a:endParaRPr lang="en-GB" dirty="0"/>
          </a:p>
          <a:p>
            <a:endParaRPr lang="en-US" dirty="0"/>
          </a:p>
        </p:txBody>
      </p:sp>
    </p:spTree>
    <p:extLst>
      <p:ext uri="{BB962C8B-B14F-4D97-AF65-F5344CB8AC3E}">
        <p14:creationId xmlns:p14="http://schemas.microsoft.com/office/powerpoint/2010/main" val="303576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28600" y="228600"/>
            <a:ext cx="8229600" cy="1139825"/>
          </a:xfrm>
        </p:spPr>
        <p:txBody>
          <a:bodyPr>
            <a:normAutofit/>
          </a:bodyPr>
          <a:lstStyle/>
          <a:p>
            <a:r>
              <a:rPr lang="en-US" sz="3200" dirty="0"/>
              <a:t>3. </a:t>
            </a:r>
            <a:r>
              <a:rPr lang="en-GB" sz="3200" dirty="0"/>
              <a:t>Grants as VC</a:t>
            </a:r>
            <a:endParaRPr lang="en-US" sz="3200" dirty="0"/>
          </a:p>
        </p:txBody>
      </p:sp>
      <p:sp>
        <p:nvSpPr>
          <p:cNvPr id="21509" name="Rectangle 3"/>
          <p:cNvSpPr>
            <a:spLocks noGrp="1" noChangeArrowheads="1"/>
          </p:cNvSpPr>
          <p:nvPr>
            <p:ph idx="1"/>
          </p:nvPr>
        </p:nvSpPr>
        <p:spPr>
          <a:xfrm>
            <a:off x="304800" y="1219200"/>
            <a:ext cx="8382000" cy="5105400"/>
          </a:xfrm>
        </p:spPr>
        <p:txBody>
          <a:bodyPr>
            <a:normAutofit/>
          </a:bodyPr>
          <a:lstStyle/>
          <a:p>
            <a:r>
              <a:rPr lang="en-GB" dirty="0"/>
              <a:t>Co-funding: two sides</a:t>
            </a:r>
          </a:p>
          <a:p>
            <a:pPr marL="457200" indent="-457200">
              <a:buAutoNum type="arabicParenR"/>
            </a:pPr>
            <a:r>
              <a:rPr lang="en-GB" dirty="0"/>
              <a:t>Reassurance that others have funded</a:t>
            </a:r>
          </a:p>
          <a:p>
            <a:pPr marL="274320" lvl="1" indent="0">
              <a:buNone/>
            </a:pPr>
            <a:r>
              <a:rPr lang="en-GB" dirty="0"/>
              <a:t>	Quality signal</a:t>
            </a:r>
          </a:p>
          <a:p>
            <a:pPr marL="274320" lvl="1" indent="0">
              <a:buNone/>
            </a:pPr>
            <a:r>
              <a:rPr lang="en-GB" dirty="0"/>
              <a:t>	Leveraging program resources</a:t>
            </a:r>
          </a:p>
          <a:p>
            <a:pPr marL="0" indent="0">
              <a:buNone/>
            </a:pPr>
            <a:r>
              <a:rPr lang="en-GB" dirty="0"/>
              <a:t>2) Value for money and additionality</a:t>
            </a:r>
          </a:p>
          <a:p>
            <a:pPr marL="0" indent="0">
              <a:buNone/>
            </a:pPr>
            <a:r>
              <a:rPr lang="en-GB" dirty="0"/>
              <a:t>	</a:t>
            </a:r>
            <a:r>
              <a:rPr lang="en-GB" sz="2000" dirty="0"/>
              <a:t>May feel that the funding does not make a significant marginal contribution</a:t>
            </a:r>
            <a:r>
              <a:rPr lang="en-GB" dirty="0"/>
              <a:t> </a:t>
            </a:r>
          </a:p>
          <a:p>
            <a:pPr marL="0" indent="0">
              <a:buNone/>
            </a:pPr>
            <a:endParaRPr lang="en-GB" dirty="0"/>
          </a:p>
          <a:p>
            <a:endParaRPr lang="en-GB" dirty="0"/>
          </a:p>
          <a:p>
            <a:pPr marL="0" indent="0">
              <a:buNone/>
            </a:pPr>
            <a:endParaRPr lang="en-GB" dirty="0"/>
          </a:p>
          <a:p>
            <a:endParaRPr lang="en-US" dirty="0"/>
          </a:p>
        </p:txBody>
      </p:sp>
    </p:spTree>
    <p:extLst>
      <p:ext uri="{BB962C8B-B14F-4D97-AF65-F5344CB8AC3E}">
        <p14:creationId xmlns:p14="http://schemas.microsoft.com/office/powerpoint/2010/main" val="365928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72716" y="457200"/>
            <a:ext cx="8229600" cy="990600"/>
          </a:xfrm>
        </p:spPr>
        <p:txBody>
          <a:bodyPr>
            <a:normAutofit fontScale="90000"/>
          </a:bodyPr>
          <a:lstStyle/>
          <a:p>
            <a:r>
              <a:rPr lang="en-US" sz="3200" dirty="0"/>
              <a:t>4. </a:t>
            </a:r>
            <a:r>
              <a:rPr lang="en-GB" sz="3200" dirty="0"/>
              <a:t>No funder gets all the decisions right </a:t>
            </a:r>
            <a:br>
              <a:rPr lang="en-GB" sz="3200" dirty="0"/>
            </a:br>
            <a:endParaRPr lang="en-US" sz="3200" dirty="0"/>
          </a:p>
        </p:txBody>
      </p:sp>
      <p:sp>
        <p:nvSpPr>
          <p:cNvPr id="21509" name="Rectangle 3"/>
          <p:cNvSpPr>
            <a:spLocks noGrp="1" noChangeArrowheads="1"/>
          </p:cNvSpPr>
          <p:nvPr>
            <p:ph idx="1"/>
          </p:nvPr>
        </p:nvSpPr>
        <p:spPr>
          <a:xfrm>
            <a:off x="304800" y="1219200"/>
            <a:ext cx="8382000" cy="4876800"/>
          </a:xfrm>
        </p:spPr>
        <p:txBody>
          <a:bodyPr>
            <a:normAutofit/>
          </a:bodyPr>
          <a:lstStyle/>
          <a:p>
            <a:r>
              <a:rPr lang="en-US" dirty="0"/>
              <a:t>Be mindful of the role of luck in funding (as publication) decisions.</a:t>
            </a:r>
          </a:p>
          <a:p>
            <a:pPr lvl="1"/>
            <a:r>
              <a:rPr lang="en-US" dirty="0"/>
              <a:t>Fed Ex failed as a business school proposal</a:t>
            </a:r>
          </a:p>
          <a:p>
            <a:r>
              <a:rPr lang="en-US" dirty="0"/>
              <a:t>Take the feedback seriously, but be willing to resubmit the proposal to other funders. </a:t>
            </a:r>
          </a:p>
          <a:p>
            <a:pPr lvl="1"/>
            <a:r>
              <a:rPr lang="en-US" dirty="0"/>
              <a:t>Often even irrelevant comments tell us that we have not been clear in what we have presented. </a:t>
            </a:r>
          </a:p>
          <a:p>
            <a:pPr lvl="1"/>
            <a:r>
              <a:rPr lang="en-US" dirty="0"/>
              <a:t>At some point, you may need to give up, but don’t be over-discouraged by initial negative feedback.</a:t>
            </a:r>
          </a:p>
          <a:p>
            <a:endParaRPr lang="en-US" dirty="0"/>
          </a:p>
        </p:txBody>
      </p:sp>
    </p:spTree>
    <p:extLst>
      <p:ext uri="{BB962C8B-B14F-4D97-AF65-F5344CB8AC3E}">
        <p14:creationId xmlns:p14="http://schemas.microsoft.com/office/powerpoint/2010/main" val="3693061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788</Words>
  <Application>Microsoft Office PowerPoint</Application>
  <PresentationFormat>On-screen Show (4:3)</PresentationFormat>
  <Paragraphs>67</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Segoe UI</vt:lpstr>
      <vt:lpstr>Clarity</vt:lpstr>
      <vt:lpstr>Constructing a Competitive Research Proposal:  4 Tips</vt:lpstr>
      <vt:lpstr>One of the joys of PEDL…</vt:lpstr>
      <vt:lpstr>1. State a clear question and briefly frame why the issue is important</vt:lpstr>
      <vt:lpstr>2. Focus your question and show us how you will advance the existing literature</vt:lpstr>
      <vt:lpstr>2. Focus your question and show us how you will advance the existing literature</vt:lpstr>
      <vt:lpstr>2. Focus your question and show us how you will advance the existing literature</vt:lpstr>
      <vt:lpstr>3. Grants as VC</vt:lpstr>
      <vt:lpstr>3. Grants as VC</vt:lpstr>
      <vt:lpstr>4. No funder gets all the decisions right  </vt:lpstr>
      <vt:lpstr> Conclusion: 4 tips for better proposals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Innovation-oriented learning</dc:title>
  <dc:creator>Christopher Woodruff</dc:creator>
  <cp:lastModifiedBy>Max Molaro</cp:lastModifiedBy>
  <cp:revision>29</cp:revision>
  <dcterms:created xsi:type="dcterms:W3CDTF">2020-10-12T08:34:39Z</dcterms:created>
  <dcterms:modified xsi:type="dcterms:W3CDTF">2023-09-12T08:13:47Z</dcterms:modified>
</cp:coreProperties>
</file>